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360" r:id="rId2"/>
    <p:sldId id="259" r:id="rId3"/>
    <p:sldId id="413" r:id="rId4"/>
    <p:sldId id="414" r:id="rId5"/>
    <p:sldId id="415" r:id="rId6"/>
    <p:sldId id="416" r:id="rId7"/>
    <p:sldId id="417" r:id="rId8"/>
    <p:sldId id="270" r:id="rId9"/>
    <p:sldId id="366" r:id="rId10"/>
    <p:sldId id="418" r:id="rId11"/>
    <p:sldId id="419" r:id="rId12"/>
    <p:sldId id="426" r:id="rId13"/>
    <p:sldId id="427" r:id="rId14"/>
    <p:sldId id="428" r:id="rId15"/>
    <p:sldId id="429" r:id="rId16"/>
    <p:sldId id="430" r:id="rId17"/>
    <p:sldId id="431" r:id="rId18"/>
    <p:sldId id="373" r:id="rId19"/>
    <p:sldId id="374" r:id="rId20"/>
    <p:sldId id="420" r:id="rId21"/>
    <p:sldId id="421" r:id="rId22"/>
    <p:sldId id="422" r:id="rId23"/>
    <p:sldId id="423" r:id="rId24"/>
    <p:sldId id="424" r:id="rId25"/>
    <p:sldId id="425" r:id="rId26"/>
    <p:sldId id="434" r:id="rId27"/>
    <p:sldId id="435" r:id="rId28"/>
    <p:sldId id="384" r:id="rId29"/>
    <p:sldId id="409" r:id="rId30"/>
    <p:sldId id="436" r:id="rId31"/>
    <p:sldId id="437" r:id="rId32"/>
    <p:sldId id="438" r:id="rId33"/>
    <p:sldId id="439" r:id="rId34"/>
    <p:sldId id="389" r:id="rId35"/>
    <p:sldId id="440" r:id="rId36"/>
    <p:sldId id="441" r:id="rId37"/>
    <p:sldId id="442" r:id="rId38"/>
    <p:sldId id="304" r:id="rId39"/>
    <p:sldId id="393" r:id="rId40"/>
    <p:sldId id="394" r:id="rId41"/>
    <p:sldId id="395" r:id="rId42"/>
    <p:sldId id="396" r:id="rId43"/>
    <p:sldId id="397" r:id="rId44"/>
    <p:sldId id="398" r:id="rId45"/>
    <p:sldId id="399" r:id="rId46"/>
    <p:sldId id="400" r:id="rId47"/>
    <p:sldId id="401" r:id="rId48"/>
    <p:sldId id="402" r:id="rId49"/>
    <p:sldId id="403" r:id="rId50"/>
    <p:sldId id="432" r:id="rId51"/>
    <p:sldId id="433" r:id="rId5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A500"/>
    <a:srgbClr val="E36762"/>
    <a:srgbClr val="CC006B"/>
    <a:srgbClr val="FF71BB"/>
    <a:srgbClr val="590000"/>
    <a:srgbClr val="A20053"/>
    <a:srgbClr val="FBEFF6"/>
    <a:srgbClr val="F0BDDD"/>
    <a:srgbClr val="AA0056"/>
    <a:srgbClr val="FBC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1" autoAdjust="0"/>
    <p:restoredTop sz="93258" autoAdjust="0"/>
  </p:normalViewPr>
  <p:slideViewPr>
    <p:cSldViewPr snapToGrid="0">
      <p:cViewPr varScale="1">
        <p:scale>
          <a:sx n="64" d="100"/>
          <a:sy n="64" d="100"/>
        </p:scale>
        <p:origin x="9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2B4B72-838B-40B4-9C72-41F4C1EF67B6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01CC8-A677-4EAE-A2DE-20D22996A7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C1A83-A9B4-4503-90F5-AD195481B60F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E9C47-25B2-4AB3-B019-D33C14D3293C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1086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0375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7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5463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5316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488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5860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4782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113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9490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137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70409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78044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19</a:t>
            </a:fld>
            <a:endParaRPr 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935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1126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883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1559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06534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6687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35436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71476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28</a:t>
            </a:fld>
            <a:endParaRPr lang="pt-B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5621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643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5946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71264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4126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34</a:t>
            </a:fld>
            <a:endParaRPr lang="pt-B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6238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99826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753449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38</a:t>
            </a:fld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39</a:t>
            </a:fld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40</a:t>
            </a:fld>
            <a:endParaRPr lang="pt-BR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41</a:t>
            </a:fld>
            <a:endParaRPr lang="pt-BR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42</a:t>
            </a:fld>
            <a:endParaRPr lang="pt-B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43</a:t>
            </a:fld>
            <a:endParaRPr lang="pt-B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44</a:t>
            </a:fld>
            <a:endParaRPr lang="pt-B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45</a:t>
            </a:fld>
            <a:endParaRPr lang="pt-BR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46</a:t>
            </a:fld>
            <a:endParaRPr lang="pt-BR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47</a:t>
            </a:fld>
            <a:endParaRPr lang="pt-BR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48</a:t>
            </a:fld>
            <a:endParaRPr lang="pt-B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49</a:t>
            </a:fld>
            <a:endParaRPr lang="pt-B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52828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E9C47-25B2-4AB3-B019-D33C14D3293C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4486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ebp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43239" y="3596087"/>
            <a:ext cx="3953239" cy="3953239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E813A-5E19-4D2C-9F95-259730DCB13D}" type="datetimeFigureOut">
              <a:rPr lang="pt-BR" smtClean="0"/>
              <a:t>23/09/2026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508AE-14DE-4BF5-833E-A582FA50C2C9}" type="slidenum">
              <a:rPr lang="pt-BR" smtClean="0"/>
              <a:t>‹nº›</a:t>
            </a:fld>
            <a:endParaRPr lang="pt-BR"/>
          </a:p>
        </p:txBody>
      </p:sp>
      <p:sp>
        <p:nvSpPr>
          <p:cNvPr id="34" name="CaixaDeTexto 33"/>
          <p:cNvSpPr txBox="1"/>
          <p:nvPr/>
        </p:nvSpPr>
        <p:spPr>
          <a:xfrm>
            <a:off x="4003639" y="3043570"/>
            <a:ext cx="654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2400" b="1" dirty="0">
              <a:ln w="38100">
                <a:solidFill>
                  <a:srgbClr val="DBCCF0"/>
                </a:solidFill>
                <a:prstDash val="solid"/>
              </a:ln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4895">
            <a:off x="8690838" y="-23267"/>
            <a:ext cx="3922926" cy="5810834"/>
          </a:xfrm>
          <a:prstGeom prst="rect">
            <a:avLst/>
          </a:prstGeom>
        </p:spPr>
      </p:pic>
      <p:sp>
        <p:nvSpPr>
          <p:cNvPr id="7" name="Retângulo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C1E6">
              <a:alpha val="86667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9600" dirty="0">
              <a:ln>
                <a:solidFill>
                  <a:schemeClr val="bg1"/>
                </a:solidFill>
              </a:ln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audio" Target="../media/audio2.wav"/><Relationship Id="rId4" Type="http://schemas.openxmlformats.org/officeDocument/2006/relationships/slide" Target="slide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3.wav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ipse 2"/>
          <p:cNvSpPr/>
          <p:nvPr/>
        </p:nvSpPr>
        <p:spPr>
          <a:xfrm>
            <a:off x="3126672" y="584200"/>
            <a:ext cx="5689600" cy="5689600"/>
          </a:xfrm>
          <a:prstGeom prst="ellipse">
            <a:avLst/>
          </a:prstGeom>
          <a:solidFill>
            <a:srgbClr val="FF71B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/>
          <p:cNvSpPr/>
          <p:nvPr/>
        </p:nvSpPr>
        <p:spPr>
          <a:xfrm>
            <a:off x="4834877" y="2416520"/>
            <a:ext cx="2155006" cy="2155006"/>
          </a:xfrm>
          <a:prstGeom prst="ellipse">
            <a:avLst/>
          </a:prstGeom>
          <a:solidFill>
            <a:srgbClr val="CC00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5651727" y="3249632"/>
            <a:ext cx="521305" cy="521305"/>
          </a:xfrm>
          <a:prstGeom prst="ellipse">
            <a:avLst/>
          </a:prstGeom>
          <a:solidFill>
            <a:srgbClr val="59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Agrupar 8"/>
          <p:cNvGrpSpPr/>
          <p:nvPr userDrawn="1"/>
        </p:nvGrpSpPr>
        <p:grpSpPr>
          <a:xfrm>
            <a:off x="3494642" y="3796736"/>
            <a:ext cx="5356779" cy="3344176"/>
            <a:chOff x="2636320" y="6074414"/>
            <a:chExt cx="2348276" cy="3344450"/>
          </a:xfrm>
        </p:grpSpPr>
        <p:sp>
          <p:nvSpPr>
            <p:cNvPr id="11" name="CaixaDeTexto 10"/>
            <p:cNvSpPr txBox="1"/>
            <p:nvPr userDrawn="1"/>
          </p:nvSpPr>
          <p:spPr>
            <a:xfrm rot="1078929">
              <a:off x="3871317" y="6131422"/>
              <a:ext cx="593496" cy="2647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600" b="1" dirty="0">
                  <a:ln w="28575">
                    <a:solidFill>
                      <a:srgbClr val="7030A0"/>
                    </a:solidFill>
                    <a:prstDash val="solid"/>
                  </a:ln>
                  <a:solidFill>
                    <a:srgbClr val="FBEFF6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I</a:t>
              </a:r>
              <a:endParaRPr lang="pt-BR" sz="9600" b="1" dirty="0">
                <a:ln w="28575">
                  <a:solidFill>
                    <a:srgbClr val="7030A0"/>
                  </a:solidFill>
                  <a:prstDash val="solid"/>
                </a:ln>
                <a:solidFill>
                  <a:srgbClr val="FBEFF6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CaixaDeTexto 11"/>
            <p:cNvSpPr txBox="1"/>
            <p:nvPr userDrawn="1"/>
          </p:nvSpPr>
          <p:spPr>
            <a:xfrm>
              <a:off x="3372669" y="6771769"/>
              <a:ext cx="593496" cy="2647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600" b="1" dirty="0">
                  <a:ln w="28575">
                    <a:solidFill>
                      <a:srgbClr val="7030A0"/>
                    </a:solidFill>
                    <a:prstDash val="solid"/>
                  </a:ln>
                  <a:solidFill>
                    <a:srgbClr val="FBEFF6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U</a:t>
              </a:r>
              <a:endParaRPr lang="pt-BR" sz="8800" b="1" dirty="0">
                <a:ln w="28575">
                  <a:solidFill>
                    <a:srgbClr val="7030A0"/>
                  </a:solidFill>
                  <a:prstDash val="solid"/>
                </a:ln>
                <a:solidFill>
                  <a:srgbClr val="FBEFF6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CaixaDeTexto 12"/>
            <p:cNvSpPr txBox="1"/>
            <p:nvPr userDrawn="1"/>
          </p:nvSpPr>
          <p:spPr>
            <a:xfrm rot="21152793">
              <a:off x="2636320" y="6074414"/>
              <a:ext cx="593496" cy="2647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600" b="1" dirty="0">
                  <a:ln w="28575">
                    <a:solidFill>
                      <a:srgbClr val="7030A0"/>
                    </a:solidFill>
                    <a:prstDash val="solid"/>
                  </a:ln>
                  <a:solidFill>
                    <a:srgbClr val="FBEFF6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Q</a:t>
              </a:r>
              <a:endParaRPr lang="pt-BR" sz="9600" b="1" dirty="0">
                <a:ln w="28575">
                  <a:solidFill>
                    <a:srgbClr val="7030A0"/>
                  </a:solidFill>
                  <a:prstDash val="solid"/>
                </a:ln>
                <a:solidFill>
                  <a:srgbClr val="FBEFF6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aixaDeTexto 13"/>
            <p:cNvSpPr txBox="1"/>
            <p:nvPr userDrawn="1"/>
          </p:nvSpPr>
          <p:spPr>
            <a:xfrm rot="21277567">
              <a:off x="4391100" y="6152533"/>
              <a:ext cx="593496" cy="2647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6600" b="1" dirty="0">
                  <a:ln w="28575">
                    <a:solidFill>
                      <a:srgbClr val="7030A0"/>
                    </a:solidFill>
                    <a:prstDash val="solid"/>
                  </a:ln>
                  <a:solidFill>
                    <a:srgbClr val="FBEFF6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Z</a:t>
              </a:r>
              <a:endParaRPr lang="pt-BR" sz="8800" b="1" dirty="0">
                <a:ln w="28575">
                  <a:solidFill>
                    <a:srgbClr val="7030A0"/>
                  </a:solidFill>
                  <a:prstDash val="solid"/>
                </a:ln>
                <a:solidFill>
                  <a:srgbClr val="FBEFF6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>
            <a:hlinkClick r:id="rId4" action="ppaction://hlinksldjump">
              <a:snd r:embed="rId5" name="bomb.wav"/>
            </a:hlinkClick>
          </p:cNvPr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57271" y="847517"/>
            <a:ext cx="7595558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mamografia evita que o câncer de mama apareça. </a:t>
            </a:r>
            <a:endParaRPr lang="pt-BR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6" name="drumroll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57271" y="847517"/>
            <a:ext cx="7595558" cy="993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mamografia evita que o câncer de mama apareça. </a:t>
            </a:r>
            <a:endParaRPr lang="pt-BR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30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57271" y="847517"/>
            <a:ext cx="75955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mulher sem nenhum sintoma pode precisar fazer mamografia.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12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57271" y="847517"/>
            <a:ext cx="75955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Uma mulher sem nenhum sintoma pode precisar fazer mamografia.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23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11763" y="632906"/>
            <a:ext cx="103289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 mamografia veio normal, a mulher pode ignorar qualquer alteração que apareça na mama até o próximo exame.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94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11763" y="632906"/>
            <a:ext cx="103289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a mamografia veio normal, a mulher pode ignorar qualquer alteração que apareça na mama até o próximo exame.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55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24" y="231605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Ultrassonografia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292324" y="3478524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Ressonância Magnética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Termografia</a:t>
            </a:r>
            <a:endParaRPr lang="pt-BR" sz="2400" b="1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125765" y="364240"/>
            <a:ext cx="75955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exame pode substituir completamente a mamografia no rastreamento?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Nenhum deles</a:t>
            </a:r>
            <a:endParaRPr lang="pt-BR" sz="2400" b="1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EBB4E2-F2DF-D673-BCF7-D5A29E893F0E}"/>
              </a:ext>
            </a:extLst>
          </p:cNvPr>
          <p:cNvSpPr txBox="1"/>
          <p:nvPr/>
        </p:nvSpPr>
        <p:spPr>
          <a:xfrm>
            <a:off x="1007982" y="205872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24" y="231605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Ultrassonografia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292324" y="3478524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Ressonância Magnética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699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Termografia</a:t>
            </a:r>
            <a:endParaRPr lang="pt-BR" sz="2400" b="1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125765" y="364240"/>
            <a:ext cx="75955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exame pode substituir completamente a mamografia no rastreamento?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Nenhum deles</a:t>
            </a:r>
            <a:endParaRPr lang="pt-BR" sz="2400" b="1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EDD9F72-6B36-36EA-BE8D-EFE7D0FCF86D}"/>
              </a:ext>
            </a:extLst>
          </p:cNvPr>
          <p:cNvSpPr txBox="1"/>
          <p:nvPr/>
        </p:nvSpPr>
        <p:spPr>
          <a:xfrm>
            <a:off x="1007982" y="205872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57271" y="847517"/>
            <a:ext cx="75955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Mulheres com prótese de silicone podem fazer mamografia.</a:t>
            </a:r>
            <a:endParaRPr lang="pt-BR" sz="28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04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57271" y="847517"/>
            <a:ext cx="75955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Mulheres com prótese de silicone podem fazer mamografia.</a:t>
            </a:r>
            <a:endParaRPr lang="pt-BR" sz="28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42844" y="836193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 compressão realizada durante a mamografia pode espalhar um câncer que já existe. 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38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42844" y="836193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 compressão realizada durante a mamografia pode espalhar um câncer que já existe. 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54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42844" y="836193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 radiação da mamografia oferece mais risco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do que benefício.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50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42844" y="836193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 radiação da mamografia oferece mais risco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do que benefício.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29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42844" y="836193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Fazer o autoexame das mamas todos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os meses substitui a mamografia.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65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42844" y="836193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Fazer o autoexame das mamas todos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os meses substitui a mamografia.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38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166200" y="205873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24" y="231605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Nódulo que aumenta de tamanho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292324" y="3308889"/>
            <a:ext cx="7595558" cy="865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Saída espontânea de sangue por um dos mamilos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Retração da pele ou do mamilo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25765" y="579141"/>
            <a:ext cx="75955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destas situações deve ser investigada?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Todas as anteriores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166200" y="205873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24" y="231605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Nódulo que aumenta de tamanho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292324" y="3308889"/>
            <a:ext cx="7595558" cy="865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Saída espontânea de sangue por um dos mamilos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Retração da pele ou do mamilo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25765" y="579141"/>
            <a:ext cx="75955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destas situações deve ser investigada?</a:t>
            </a:r>
            <a:endParaRPr lang="pt-BR" sz="40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Todas as anteriores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30239" y="1051637"/>
            <a:ext cx="75955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“Se o nódulo dói, não é câncer.” 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36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30239" y="1051637"/>
            <a:ext cx="75955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“Se o nódulo dói, não é câncer.” 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0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21325" y="1051637"/>
            <a:ext cx="10527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Todo nódulo encontrado na mama é câncer.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2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21325" y="1051637"/>
            <a:ext cx="10527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Todo nódulo encontrado na mama é câncer.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93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21325" y="1051637"/>
            <a:ext cx="10527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Fazer uma biópsia pode espalhar o câncer.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17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21325" y="1051637"/>
            <a:ext cx="105278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Fazer uma biópsia pode espalhar o câncer.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88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836193"/>
            <a:ext cx="10222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Quem não tem casos de câncer de mama na família praticamente não corre risco.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85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836193"/>
            <a:ext cx="10222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Quem não tem casos de câncer de mama na família praticamente não corre risco.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13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CA9ACF76-43FD-251D-A447-C23BC9D13B14}"/>
              </a:ext>
            </a:extLst>
          </p:cNvPr>
          <p:cNvSpPr/>
          <p:nvPr/>
        </p:nvSpPr>
        <p:spPr>
          <a:xfrm>
            <a:off x="2100907" y="5547638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7BA4915-9542-0A9A-8FFB-0A2F7044F958}"/>
              </a:ext>
            </a:extLst>
          </p:cNvPr>
          <p:cNvSpPr/>
          <p:nvPr/>
        </p:nvSpPr>
        <p:spPr>
          <a:xfrm>
            <a:off x="2100906" y="43795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FC2B84B-A726-91E1-342E-F3B5953ABCFF}"/>
              </a:ext>
            </a:extLst>
          </p:cNvPr>
          <p:cNvSpPr/>
          <p:nvPr/>
        </p:nvSpPr>
        <p:spPr>
          <a:xfrm>
            <a:off x="2125763" y="3187763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BEF53D5-E4D6-B07A-9FAB-C0C3BB74C589}"/>
              </a:ext>
            </a:extLst>
          </p:cNvPr>
          <p:cNvSpPr/>
          <p:nvPr/>
        </p:nvSpPr>
        <p:spPr>
          <a:xfrm>
            <a:off x="2100910" y="2043750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007982" y="205872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39472" y="232735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5% a 10%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239472" y="3473167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Cerca de 30%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68" y="466697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Cerca de 50%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00911" y="443218"/>
            <a:ext cx="75955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Aproximadamente que porcentagem dos cânceres de mama está relacionada a fatores hereditários?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292323" y="5819943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 de 80%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CA9ACF76-43FD-251D-A447-C23BC9D13B14}"/>
              </a:ext>
            </a:extLst>
          </p:cNvPr>
          <p:cNvSpPr/>
          <p:nvPr/>
        </p:nvSpPr>
        <p:spPr>
          <a:xfrm>
            <a:off x="2100907" y="5547638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7BA4915-9542-0A9A-8FFB-0A2F7044F958}"/>
              </a:ext>
            </a:extLst>
          </p:cNvPr>
          <p:cNvSpPr/>
          <p:nvPr/>
        </p:nvSpPr>
        <p:spPr>
          <a:xfrm>
            <a:off x="2100906" y="4379542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4FC2B84B-A726-91E1-342E-F3B5953ABCFF}"/>
              </a:ext>
            </a:extLst>
          </p:cNvPr>
          <p:cNvSpPr/>
          <p:nvPr/>
        </p:nvSpPr>
        <p:spPr>
          <a:xfrm>
            <a:off x="2125763" y="3187763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BEF53D5-E4D6-B07A-9FAB-C0C3BB74C589}"/>
              </a:ext>
            </a:extLst>
          </p:cNvPr>
          <p:cNvSpPr/>
          <p:nvPr/>
        </p:nvSpPr>
        <p:spPr>
          <a:xfrm>
            <a:off x="2100910" y="2043750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007982" y="205872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39472" y="232735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5% a 10%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239472" y="3473167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Cerca de 30%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68" y="466697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Cerca de 50%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00911" y="443218"/>
            <a:ext cx="75955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Aproximadamente que porcentagem dos cânceres de mama está relacionada a fatores hereditários?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292323" y="5819943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Mais de 80%</a:t>
            </a:r>
          </a:p>
        </p:txBody>
      </p:sp>
    </p:spTree>
    <p:extLst>
      <p:ext uri="{BB962C8B-B14F-4D97-AF65-F5344CB8AC3E}">
        <p14:creationId xmlns:p14="http://schemas.microsoft.com/office/powerpoint/2010/main" val="22337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836193"/>
            <a:ext cx="10222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Homens também podem desenvolver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câncer de mama.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60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836193"/>
            <a:ext cx="10222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Homens também podem desenvolver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câncer de mama.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22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1003980"/>
            <a:ext cx="10222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Mulher jovens não desenvolvem câncer de mama.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01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1003980"/>
            <a:ext cx="102229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Mulher jovens não desenvolvem câncer de mama.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17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007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24" y="231605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Praticar atividade física 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Manter o peso corporal adequado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Evitar bebidas alcoólicas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01336" y="656035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destas atitudes pode contribuir para reduzir o risco de câncer de mama?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Todas as anteriores.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007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24" y="231605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Praticar atividade física 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Manter o peso corporal adequado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Evitar bebidas alcoólicas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01336" y="656035"/>
            <a:ext cx="1052783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destas atitudes pode contribuir para reduzir o risco de câncer de mama?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Todas as anteriores.</a:t>
            </a:r>
          </a:p>
        </p:txBody>
      </p:sp>
    </p:spTree>
    <p:extLst>
      <p:ext uri="{BB962C8B-B14F-4D97-AF65-F5344CB8AC3E}">
        <p14:creationId xmlns:p14="http://schemas.microsoft.com/office/powerpoint/2010/main" val="65654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1003980"/>
            <a:ext cx="10222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 amamentação pode ajudar a reduzir o risco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de câncer de mama.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01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430239" y="4530205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430240" y="2875964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477471" y="2829240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477471" y="45350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566052" y="3124526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Verdadeiro 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692779" y="4802510"/>
            <a:ext cx="7595558" cy="469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Falso</a:t>
            </a:r>
            <a:endParaRPr lang="pt-BR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3DC6F8-4ADC-C9B4-BED6-C71DAB175B32}"/>
              </a:ext>
            </a:extLst>
          </p:cNvPr>
          <p:cNvSpPr txBox="1"/>
          <p:nvPr/>
        </p:nvSpPr>
        <p:spPr>
          <a:xfrm>
            <a:off x="921325" y="1003980"/>
            <a:ext cx="102229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 amamentação pode ajudar a reduzir o risco </a:t>
            </a:r>
          </a:p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de câncer de mama.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58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31661" y="3652014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31661" y="4941248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31661" y="2362780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178892" y="231605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155085" y="355856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178892" y="4894524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67473" y="263720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anos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267473" y="3915733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45 anos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267473" y="5213617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anos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265680" y="920115"/>
            <a:ext cx="7895590" cy="9245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a idade preconizada pelo HA para iniciar a mamografia de rastreamento?</a:t>
            </a:r>
            <a:endParaRPr lang="pt-BR" sz="9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31661" y="3652014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31661" y="4941248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742844" y="562828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31661" y="2362780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178892" y="231605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155085" y="355856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178892" y="4894524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67473" y="263720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40 anos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267473" y="3915733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45 anos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267473" y="5213617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50 anos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265680" y="920115"/>
            <a:ext cx="7895590" cy="9245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a idade preconizada pelo HA para iniciar a mamografia de rastreamento?</a:t>
            </a:r>
            <a:endParaRPr lang="pt-BR" sz="9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50" y="2315845"/>
            <a:ext cx="7595870" cy="5492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Somente presencial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Somente por ligação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Somente por whatsApp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00276" y="581395"/>
            <a:ext cx="7595558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é feito o agendamento do exame pelo HA?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Todas as alternativas estão corretas.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74E2104-5FCB-68FE-E4EA-E34FA148BEF8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50" y="2315845"/>
            <a:ext cx="7595870" cy="5492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Somente presencial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Somente por ligação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Somente por whatsApp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100276" y="581395"/>
            <a:ext cx="7595558" cy="953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é feito o agendamento do exame pelo HA?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Todas as alternativas estão corretas.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7C9F31-EA4B-8077-5447-831D4A67E721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50" y="2315845"/>
            <a:ext cx="7595870" cy="5492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Via correio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 whatsApp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Via link ou QrCode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690318" y="565923"/>
            <a:ext cx="8624570" cy="11874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a paciente tem acesso ao resultado do exame de mamografia pelo HA?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Via e-mail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5D010B7-572F-44C5-06D3-0D7C5BBEFB0F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50" y="2315845"/>
            <a:ext cx="7595870" cy="5492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Via correio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 whatsApp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67472" y="465955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Via link ou QrCode</a:t>
            </a: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89841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Via e-mail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B02EA95-FC0D-F1CE-B047-637DA6590346}"/>
              </a:ext>
            </a:extLst>
          </p:cNvPr>
          <p:cNvSpPr txBox="1"/>
          <p:nvPr/>
        </p:nvSpPr>
        <p:spPr>
          <a:xfrm>
            <a:off x="1690318" y="565923"/>
            <a:ext cx="8624570" cy="11874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Como a paciente tem acesso ao resultado do exame de mamografia pelo HA?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015EEB3-D80E-EF53-AF70-F1290C0609DE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50" y="2315845"/>
            <a:ext cx="7595870" cy="5492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Apenas o consumo diário apresenta risco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consumo de álcool pode aumentar o risco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92237" y="4496360"/>
            <a:ext cx="7595558" cy="88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Somente bebidas destiladas aumentam o risco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752964" y="588850"/>
            <a:ext cx="8624570" cy="11874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Sobre o consumo de álcool e o câncer de mama, qual a afirmação correta?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34193" y="5675527"/>
            <a:ext cx="7595558" cy="88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consumo de álcool não tem relação com o risco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2271DAF-8418-7B1A-08D3-A2CE6F2EB0EA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292350" y="2315845"/>
            <a:ext cx="7595870" cy="54927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Apenas o consumo diário apresenta risco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481711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consumo de álcool pode aumentar o risco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92237" y="4496360"/>
            <a:ext cx="7595558" cy="88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Somente bebidas destiladas aumentam o risco</a:t>
            </a: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434193" y="5675527"/>
            <a:ext cx="7595558" cy="88138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consumo de álcool não tem relação com o risco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314A708-EBA1-2791-86FD-C44F6A607B0E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BD7D40E-5F83-6E18-85CD-645EB2EB107E}"/>
              </a:ext>
            </a:extLst>
          </p:cNvPr>
          <p:cNvSpPr txBox="1"/>
          <p:nvPr/>
        </p:nvSpPr>
        <p:spPr>
          <a:xfrm>
            <a:off x="1752964" y="588850"/>
            <a:ext cx="8624570" cy="11874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Sobre o consumo de álcool e o câncer de mama, qual a afirmação correta?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22830" y="2245995"/>
            <a:ext cx="7595870" cy="7912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Porque somente mulheres devem receber informação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317246"/>
            <a:ext cx="7595558" cy="88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ajudam a ampliar a informação e a conscientização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92237" y="471924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Porque substituem consultas médicas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690318" y="580076"/>
            <a:ext cx="8624570" cy="11874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campanhas como o Outubro Rosa são importantes?</a:t>
            </a:r>
            <a:endParaRPr lang="pt-BR" sz="5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93143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Porque garantem que ninguém terá câncer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DF0DCD3-5A7A-1077-3F38-F45799197A32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22830" y="2245995"/>
            <a:ext cx="7595870" cy="7912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Porque somente mulheres devem receber informação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317246"/>
            <a:ext cx="7595558" cy="881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Porque ajudam a ampliar a informação e a conscientização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92237" y="471924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Porque substituem consultas médicas </a:t>
            </a: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93143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Porque garantem que ninguém terá câncer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62E0D26-13FD-DBB8-7554-F31FF395BD76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7072E0E-E9D9-E2FF-FC83-59B2CDE992BC}"/>
              </a:ext>
            </a:extLst>
          </p:cNvPr>
          <p:cNvSpPr txBox="1"/>
          <p:nvPr/>
        </p:nvSpPr>
        <p:spPr>
          <a:xfrm>
            <a:off x="1690318" y="580076"/>
            <a:ext cx="8624570" cy="11874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que campanhas como o Outubro Rosa são importantes?</a:t>
            </a:r>
            <a:endParaRPr lang="pt-BR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22830" y="2245995"/>
            <a:ext cx="7595870" cy="70739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Eletrocardiograma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317246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Espirometria 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92237" y="471924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Mamografia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125266" y="468079"/>
            <a:ext cx="9879965" cy="14141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exame é utilizado para auxiliar na detecção do câncer de mama e pode fazer parte do rastreamento conforme as recomendações de saúde? 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gradFill flip="none" rotWithShape="1">
            <a:gsLst>
              <a:gs pos="0">
                <a:srgbClr val="E4456A"/>
              </a:gs>
              <a:gs pos="100000">
                <a:srgbClr val="DF754B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93143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Audiometria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255DAF5-C3CB-1481-B475-052FEF45D754}"/>
              </a:ext>
            </a:extLst>
          </p:cNvPr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tângulo: Cantos Arredondados 39"/>
          <p:cNvSpPr/>
          <p:nvPr/>
        </p:nvSpPr>
        <p:spPr>
          <a:xfrm>
            <a:off x="2125765" y="3234169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1" name="Retângulo: Cantos Arredondados 40"/>
          <p:cNvSpPr/>
          <p:nvPr/>
        </p:nvSpPr>
        <p:spPr>
          <a:xfrm>
            <a:off x="2100912" y="4411442"/>
            <a:ext cx="7928677" cy="1014548"/>
          </a:xfrm>
          <a:prstGeom prst="roundRect">
            <a:avLst/>
          </a:prstGeom>
          <a:solidFill>
            <a:srgbClr val="60A500"/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etângulo: Cantos Arredondados 16"/>
          <p:cNvSpPr/>
          <p:nvPr/>
        </p:nvSpPr>
        <p:spPr>
          <a:xfrm>
            <a:off x="2125765" y="2056896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/>
          <p:cNvSpPr txBox="1"/>
          <p:nvPr/>
        </p:nvSpPr>
        <p:spPr>
          <a:xfrm>
            <a:off x="1018982" y="20568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018982" y="3241696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007982" y="4424663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22830" y="2245995"/>
            <a:ext cx="7595870" cy="70739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 Black" panose="020B0A04020102020204" pitchFamily="34" charset="0"/>
              </a:rPr>
              <a:t>Eletrocardiograma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2323068" y="3317246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Espirometria </a:t>
            </a:r>
            <a:endParaRPr lang="pt-BR" sz="105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292237" y="4719245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Mamografia </a:t>
            </a:r>
          </a:p>
        </p:txBody>
      </p:sp>
      <p:sp>
        <p:nvSpPr>
          <p:cNvPr id="2" name="Retângulo: Cantos Arredondados 1"/>
          <p:cNvSpPr/>
          <p:nvPr/>
        </p:nvSpPr>
        <p:spPr>
          <a:xfrm>
            <a:off x="2100911" y="5626107"/>
            <a:ext cx="7928677" cy="101454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pt-BR" sz="2400" dirty="0">
              <a:latin typeface="Bahnschrift SemiBold Semi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07982" y="5532659"/>
            <a:ext cx="6823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66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23068" y="5931432"/>
            <a:ext cx="7595558" cy="48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Audiometria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5ED626A-E6E4-0C3A-44DF-4E381FE91EB0}"/>
              </a:ext>
            </a:extLst>
          </p:cNvPr>
          <p:cNvSpPr txBox="1"/>
          <p:nvPr/>
        </p:nvSpPr>
        <p:spPr>
          <a:xfrm>
            <a:off x="1125266" y="468079"/>
            <a:ext cx="9879965" cy="14141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exame é utilizado para auxiliar na detecção do câncer de mama e pode fazer parte do rastreamento conforme as recomendações de saúde? 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39992" y="596464"/>
            <a:ext cx="9879965" cy="11791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a periodicidade da mamografia recomendada pelo HA 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2" name="Estrela: 7 Pontas 1">
            <a:extLst>
              <a:ext uri="{FF2B5EF4-FFF2-40B4-BE49-F238E27FC236}">
                <a16:creationId xmlns:a16="http://schemas.microsoft.com/office/drawing/2014/main" id="{3DB583E6-53EC-0E7F-E9F2-C0CCEECD9DF7}"/>
              </a:ext>
            </a:extLst>
          </p:cNvPr>
          <p:cNvSpPr/>
          <p:nvPr/>
        </p:nvSpPr>
        <p:spPr>
          <a:xfrm>
            <a:off x="3416495" y="1733408"/>
            <a:ext cx="5195252" cy="4938685"/>
          </a:xfrm>
          <a:prstGeom prst="star7">
            <a:avLst>
              <a:gd name="adj" fmla="val 40525"/>
              <a:gd name="hf" fmla="val 102572"/>
              <a:gd name="vf" fmla="val 10521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29C76C-0786-EC90-DA9C-8053B69BFF20}"/>
              </a:ext>
            </a:extLst>
          </p:cNvPr>
          <p:cNvSpPr txBox="1"/>
          <p:nvPr/>
        </p:nvSpPr>
        <p:spPr>
          <a:xfrm>
            <a:off x="4348046" y="2097493"/>
            <a:ext cx="3434410" cy="4508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7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?</a:t>
            </a:r>
            <a:endParaRPr lang="pt-BR" sz="19900" dirty="0"/>
          </a:p>
        </p:txBody>
      </p:sp>
    </p:spTree>
    <p:extLst>
      <p:ext uri="{BB962C8B-B14F-4D97-AF65-F5344CB8AC3E}">
        <p14:creationId xmlns:p14="http://schemas.microsoft.com/office/powerpoint/2010/main" val="213011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drumroll.wav"/>
          </p:stSnd>
        </p:sndAc>
      </p:transition>
    </mc:Choice>
    <mc:Fallback xmlns="">
      <p:transition spd="slow">
        <p:sndAc>
          <p:stSnd>
            <p:snd r:embed="rId4" name="drumroll.wav"/>
          </p:stSnd>
        </p:sndAc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: Cantos Arredondados 11"/>
          <p:cNvSpPr/>
          <p:nvPr/>
        </p:nvSpPr>
        <p:spPr>
          <a:xfrm>
            <a:off x="801336" y="306224"/>
            <a:ext cx="10527831" cy="1501029"/>
          </a:xfrm>
          <a:prstGeom prst="roundRect">
            <a:avLst/>
          </a:prstGeom>
          <a:gradFill flip="none" rotWithShape="1">
            <a:gsLst>
              <a:gs pos="0">
                <a:srgbClr val="C557E7">
                  <a:shade val="30000"/>
                  <a:satMod val="115000"/>
                </a:srgbClr>
              </a:gs>
              <a:gs pos="100000">
                <a:srgbClr val="8A3CC4"/>
              </a:gs>
            </a:gsLst>
            <a:lin ang="5400000" scaled="1"/>
            <a:tileRect/>
          </a:gradFill>
          <a:ln w="57150">
            <a:solidFill>
              <a:schemeClr val="bg1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239992" y="596464"/>
            <a:ext cx="9879965" cy="11791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 a periodicidade da mamografia recomendada pelo HA 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2" name="Estrela: 7 Pontas 1">
            <a:extLst>
              <a:ext uri="{FF2B5EF4-FFF2-40B4-BE49-F238E27FC236}">
                <a16:creationId xmlns:a16="http://schemas.microsoft.com/office/drawing/2014/main" id="{3DB583E6-53EC-0E7F-E9F2-C0CCEECD9DF7}"/>
              </a:ext>
            </a:extLst>
          </p:cNvPr>
          <p:cNvSpPr/>
          <p:nvPr/>
        </p:nvSpPr>
        <p:spPr>
          <a:xfrm>
            <a:off x="3416495" y="1733408"/>
            <a:ext cx="5195252" cy="4938685"/>
          </a:xfrm>
          <a:prstGeom prst="star7">
            <a:avLst>
              <a:gd name="adj" fmla="val 40525"/>
              <a:gd name="hf" fmla="val 102572"/>
              <a:gd name="vf" fmla="val 10521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44000AF-815B-4434-EF47-38EF1B3186DF}"/>
              </a:ext>
            </a:extLst>
          </p:cNvPr>
          <p:cNvSpPr txBox="1"/>
          <p:nvPr/>
        </p:nvSpPr>
        <p:spPr>
          <a:xfrm>
            <a:off x="2409271" y="2673208"/>
            <a:ext cx="72096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RESPOSTA</a:t>
            </a:r>
            <a:endParaRPr lang="pt-BR" sz="3200" dirty="0">
              <a:solidFill>
                <a:schemeClr val="bg1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29C76C-0786-EC90-DA9C-8053B69BFF20}"/>
              </a:ext>
            </a:extLst>
          </p:cNvPr>
          <p:cNvSpPr txBox="1"/>
          <p:nvPr/>
        </p:nvSpPr>
        <p:spPr>
          <a:xfrm>
            <a:off x="4462770" y="3289112"/>
            <a:ext cx="343441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CORRETA</a:t>
            </a:r>
            <a:endParaRPr lang="pt-BR" sz="3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3B0B8CD-8D5A-0F2D-75D4-E409406D03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587" y="5279289"/>
            <a:ext cx="1425173" cy="142517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52E9DF7-DAD2-3456-C6F4-24D7E2B4C9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60517" y="1673923"/>
            <a:ext cx="1107205" cy="1107205"/>
          </a:xfrm>
          <a:prstGeom prst="rect">
            <a:avLst/>
          </a:prstGeom>
        </p:spPr>
      </p:pic>
      <p:sp>
        <p:nvSpPr>
          <p:cNvPr id="8" name="CaixaDeTexto 5">
            <a:extLst>
              <a:ext uri="{FF2B5EF4-FFF2-40B4-BE49-F238E27FC236}">
                <a16:creationId xmlns:a16="http://schemas.microsoft.com/office/drawing/2014/main" id="{F5F1F45E-ACBD-3D5C-0D96-36903F2ACF69}"/>
              </a:ext>
            </a:extLst>
          </p:cNvPr>
          <p:cNvSpPr txBox="1"/>
          <p:nvPr/>
        </p:nvSpPr>
        <p:spPr>
          <a:xfrm>
            <a:off x="3471529" y="4090922"/>
            <a:ext cx="5085183" cy="210261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en-US" altLang="pt-BR" sz="3600" dirty="0"/>
              <a:t> </a:t>
            </a:r>
            <a:r>
              <a:rPr lang="en-US" altLang="pt-BR" sz="3600" dirty="0">
                <a:solidFill>
                  <a:srgbClr val="FFFF0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40-49 anos anual e 50-74 anos bienal</a:t>
            </a:r>
          </a:p>
        </p:txBody>
      </p:sp>
    </p:spTree>
    <p:extLst>
      <p:ext uri="{BB962C8B-B14F-4D97-AF65-F5344CB8AC3E}">
        <p14:creationId xmlns:p14="http://schemas.microsoft.com/office/powerpoint/2010/main" val="203083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3" name="chimes.wav"/>
          </p:stSnd>
        </p:sndAc>
      </p:transition>
    </mc:Choice>
    <mc:Fallback xmlns="">
      <p:transition spd="slow">
        <p:sndAc>
          <p:stSnd>
            <p:snd r:embed="rId6" name="chimes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1147</Words>
  <Application>Microsoft Office PowerPoint</Application>
  <PresentationFormat>Widescreen</PresentationFormat>
  <Paragraphs>384</Paragraphs>
  <Slides>51</Slides>
  <Notes>50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57" baseType="lpstr">
      <vt:lpstr>Arial</vt:lpstr>
      <vt:lpstr>Arial Black</vt:lpstr>
      <vt:lpstr>Bahnschrift SemiBold SemiCondensed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NOTENEC01</dc:creator>
  <cp:lastModifiedBy>HANEC6</cp:lastModifiedBy>
  <cp:revision>38</cp:revision>
  <dcterms:created xsi:type="dcterms:W3CDTF">2024-09-17T13:18:00Z</dcterms:created>
  <dcterms:modified xsi:type="dcterms:W3CDTF">2026-09-23T19:04:59Z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D2924C9CC6E84333AB2CA91B8E05D39C_12</vt:lpwstr>
  </property>
  <property fmtid="{D5CDD505-2E9C-101B-9397-08002B2CF9AE}" pid="3" name="KSOProductBuildVer">
    <vt:lpwstr>1046-12.1.0.28032</vt:lpwstr>
  </property>
</Properties>
</file>