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embeddedFontLst>
    <p:embeddedFont>
      <p:font typeface="Merriweather"/>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54">
          <p15:clr>
            <a:srgbClr val="A4A3A4"/>
          </p15:clr>
        </p15:guide>
        <p15:guide id="2" pos="3839">
          <p15:clr>
            <a:srgbClr val="A4A3A4"/>
          </p15:clr>
        </p15:guide>
      </p15:sldGuideLst>
    </p:ext>
    <p:ext uri="GoogleSlidesCustomDataVersion2">
      <go:slidesCustomData xmlns:go="http://customooxmlschemas.google.com/" r:id="rId17" roundtripDataSignature="AMtx7mjq0HBt4RdpR9VmsdndXebx2KrJV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54" orient="horz"/>
        <p:guide pos="3839"/>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erriweather-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erriweather-italic.fntdata"/><Relationship Id="rId14" Type="http://schemas.openxmlformats.org/officeDocument/2006/relationships/font" Target="fonts/Merriweather-bold.fntdata"/><Relationship Id="rId17" Type="http://customschemas.google.com/relationships/presentationmetadata" Target="metadata"/><Relationship Id="rId16" Type="http://schemas.openxmlformats.org/officeDocument/2006/relationships/font" Target="fonts/Merriweather-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9c47961e7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g29c47961e7c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9c47961e7c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g29c47961e7c_0_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9c47961e7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g29c47961e7c_0_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9c47961e7c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29c47961e7c_0_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9c47961e7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g29c47961e7c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9c47961e7c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g29c47961e7c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9c47961e7c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29c47961e7c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7"/>
          <p:cNvSpPr txBox="1"/>
          <p:nvPr>
            <p:ph type="ctrTitle"/>
          </p:nvPr>
        </p:nvSpPr>
        <p:spPr>
          <a:xfrm>
            <a:off x="914400" y="2130425"/>
            <a:ext cx="103632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7"/>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7"/>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7"/>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7"/>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rot="5400000">
            <a:off x="3833019" y="-1623218"/>
            <a:ext cx="4525963" cy="10972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6"/>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7285038" y="1828801"/>
            <a:ext cx="5851525" cy="27432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rot="5400000">
            <a:off x="1697038" y="-812799"/>
            <a:ext cx="5851525" cy="80264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7"/>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7" name="Shape 17"/>
        <p:cNvGrpSpPr/>
        <p:nvPr/>
      </p:nvGrpSpPr>
      <p:grpSpPr>
        <a:xfrm>
          <a:off x="0" y="0"/>
          <a:ext cx="0" cy="0"/>
          <a:chOff x="0" y="0"/>
          <a:chExt cx="0" cy="0"/>
        </a:xfrm>
      </p:grpSpPr>
      <p:sp>
        <p:nvSpPr>
          <p:cNvPr id="18" name="Google Shape;18;p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8"/>
          <p:cNvSpPr txBox="1"/>
          <p:nvPr>
            <p:ph idx="1" type="body"/>
          </p:nvPr>
        </p:nvSpPr>
        <p:spPr>
          <a:xfrm>
            <a:off x="609600" y="1600200"/>
            <a:ext cx="109728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8"/>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8"/>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8"/>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3" name="Shape 23"/>
        <p:cNvGrpSpPr/>
        <p:nvPr/>
      </p:nvGrpSpPr>
      <p:grpSpPr>
        <a:xfrm>
          <a:off x="0" y="0"/>
          <a:ext cx="0" cy="0"/>
          <a:chOff x="0" y="0"/>
          <a:chExt cx="0" cy="0"/>
        </a:xfrm>
      </p:grpSpPr>
      <p:sp>
        <p:nvSpPr>
          <p:cNvPr id="24" name="Google Shape;24;p9"/>
          <p:cNvSpPr txBox="1"/>
          <p:nvPr>
            <p:ph type="title"/>
          </p:nvPr>
        </p:nvSpPr>
        <p:spPr>
          <a:xfrm>
            <a:off x="963084" y="4406900"/>
            <a:ext cx="103632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9"/>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9"/>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9"/>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9"/>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29" name="Shape 29"/>
        <p:cNvGrpSpPr/>
        <p:nvPr/>
      </p:nvGrpSpPr>
      <p:grpSpPr>
        <a:xfrm>
          <a:off x="0" y="0"/>
          <a:ext cx="0" cy="0"/>
          <a:chOff x="0" y="0"/>
          <a:chExt cx="0" cy="0"/>
        </a:xfrm>
      </p:grpSpPr>
      <p:sp>
        <p:nvSpPr>
          <p:cNvPr id="30" name="Google Shape;30;p10"/>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0"/>
          <p:cNvSpPr txBox="1"/>
          <p:nvPr>
            <p:ph idx="1" type="body"/>
          </p:nvPr>
        </p:nvSpPr>
        <p:spPr>
          <a:xfrm>
            <a:off x="609600" y="1600200"/>
            <a:ext cx="53848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10"/>
          <p:cNvSpPr txBox="1"/>
          <p:nvPr>
            <p:ph idx="2" type="body"/>
          </p:nvPr>
        </p:nvSpPr>
        <p:spPr>
          <a:xfrm>
            <a:off x="6197600" y="1600200"/>
            <a:ext cx="53848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10"/>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0"/>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0"/>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36" name="Shape 36"/>
        <p:cNvGrpSpPr/>
        <p:nvPr/>
      </p:nvGrpSpPr>
      <p:grpSpPr>
        <a:xfrm>
          <a:off x="0" y="0"/>
          <a:ext cx="0" cy="0"/>
          <a:chOff x="0" y="0"/>
          <a:chExt cx="0" cy="0"/>
        </a:xfrm>
      </p:grpSpPr>
      <p:sp>
        <p:nvSpPr>
          <p:cNvPr id="37" name="Google Shape;37;p1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1"/>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11"/>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11"/>
          <p:cNvSpPr txBox="1"/>
          <p:nvPr>
            <p:ph idx="3" type="body"/>
          </p:nvPr>
        </p:nvSpPr>
        <p:spPr>
          <a:xfrm>
            <a:off x="6193367" y="1535113"/>
            <a:ext cx="5389033"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11"/>
          <p:cNvSpPr txBox="1"/>
          <p:nvPr>
            <p:ph idx="4" type="body"/>
          </p:nvPr>
        </p:nvSpPr>
        <p:spPr>
          <a:xfrm>
            <a:off x="6193367" y="2174875"/>
            <a:ext cx="5389033"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11"/>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1"/>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5" name="Shape 45"/>
        <p:cNvGrpSpPr/>
        <p:nvPr/>
      </p:nvGrpSpPr>
      <p:grpSpPr>
        <a:xfrm>
          <a:off x="0" y="0"/>
          <a:ext cx="0" cy="0"/>
          <a:chOff x="0" y="0"/>
          <a:chExt cx="0" cy="0"/>
        </a:xfrm>
      </p:grpSpPr>
      <p:sp>
        <p:nvSpPr>
          <p:cNvPr id="46" name="Google Shape;46;p1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2"/>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2"/>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0" name="Shape 50"/>
        <p:cNvGrpSpPr/>
        <p:nvPr/>
      </p:nvGrpSpPr>
      <p:grpSpPr>
        <a:xfrm>
          <a:off x="0" y="0"/>
          <a:ext cx="0" cy="0"/>
          <a:chOff x="0" y="0"/>
          <a:chExt cx="0" cy="0"/>
        </a:xfrm>
      </p:grpSpPr>
      <p:sp>
        <p:nvSpPr>
          <p:cNvPr id="51" name="Google Shape;51;p13"/>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609600" y="273050"/>
            <a:ext cx="4011084"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4"/>
          <p:cNvSpPr txBox="1"/>
          <p:nvPr>
            <p:ph idx="1" type="body"/>
          </p:nvPr>
        </p:nvSpPr>
        <p:spPr>
          <a:xfrm>
            <a:off x="4766733" y="273050"/>
            <a:ext cx="6815667"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4"/>
          <p:cNvSpPr txBox="1"/>
          <p:nvPr>
            <p:ph idx="2" type="body"/>
          </p:nvPr>
        </p:nvSpPr>
        <p:spPr>
          <a:xfrm>
            <a:off x="609600" y="1435100"/>
            <a:ext cx="4011084"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4"/>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p:nvPr>
            <p:ph idx="2" type="pic"/>
          </p:nvPr>
        </p:nvSpPr>
        <p:spPr>
          <a:xfrm>
            <a:off x="2389717" y="612775"/>
            <a:ext cx="7315200" cy="4114800"/>
          </a:xfrm>
          <a:prstGeom prst="rect">
            <a:avLst/>
          </a:prstGeom>
          <a:noFill/>
          <a:ln>
            <a:noFill/>
          </a:ln>
        </p:spPr>
      </p:sp>
      <p:sp>
        <p:nvSpPr>
          <p:cNvPr id="64" name="Google Shape;64;p15"/>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5"/>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6"/>
          <p:cNvSpPr txBox="1"/>
          <p:nvPr>
            <p:ph idx="1" type="body"/>
          </p:nvPr>
        </p:nvSpPr>
        <p:spPr>
          <a:xfrm>
            <a:off x="609600" y="1600200"/>
            <a:ext cx="109728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609600" y="6356350"/>
            <a:ext cx="28448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4165600" y="6356350"/>
            <a:ext cx="3860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8737600" y="6356350"/>
            <a:ext cx="28448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g29c47961e7c_0_17"/>
          <p:cNvSpPr txBox="1"/>
          <p:nvPr/>
        </p:nvSpPr>
        <p:spPr>
          <a:xfrm>
            <a:off x="0" y="6350000"/>
            <a:ext cx="39606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200"/>
              <a:buFont typeface="Calibri"/>
              <a:buNone/>
            </a:pPr>
            <a:r>
              <a:t/>
            </a:r>
            <a:endParaRPr/>
          </a:p>
        </p:txBody>
      </p:sp>
      <p:sp>
        <p:nvSpPr>
          <p:cNvPr id="85" name="Google Shape;85;g29c47961e7c_0_17"/>
          <p:cNvSpPr txBox="1"/>
          <p:nvPr/>
        </p:nvSpPr>
        <p:spPr>
          <a:xfrm>
            <a:off x="7058400" y="0"/>
            <a:ext cx="5133600" cy="3252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1200"/>
              </a:spcBef>
              <a:spcAft>
                <a:spcPts val="0"/>
              </a:spcAft>
              <a:buClr>
                <a:schemeClr val="dk1"/>
              </a:buClr>
              <a:buSzPts val="1100"/>
              <a:buFont typeface="Arial"/>
              <a:buNone/>
            </a:pPr>
            <a:r>
              <a:rPr b="1" lang="pt-BR" sz="1100">
                <a:solidFill>
                  <a:schemeClr val="dk1"/>
                </a:solidFill>
              </a:rPr>
              <a:t>EIXO TEMÁTICO Nº: </a:t>
            </a:r>
            <a:r>
              <a:rPr lang="pt-BR" sz="1100">
                <a:solidFill>
                  <a:schemeClr val="dk1"/>
                </a:solidFill>
              </a:rPr>
              <a:t>Educação em Saúde no Ambiente Universitário</a:t>
            </a:r>
            <a:endParaRPr sz="1100">
              <a:solidFill>
                <a:schemeClr val="dk1"/>
              </a:solidFill>
            </a:endParaRPr>
          </a:p>
          <a:p>
            <a:pPr indent="0" lvl="0" marL="0" rtl="0" algn="l">
              <a:spcBef>
                <a:spcPts val="1200"/>
              </a:spcBef>
              <a:spcAft>
                <a:spcPts val="0"/>
              </a:spcAft>
              <a:buNone/>
            </a:pPr>
            <a:r>
              <a:t/>
            </a:r>
            <a:endParaRPr sz="3200">
              <a:solidFill>
                <a:schemeClr val="dk1"/>
              </a:solidFill>
              <a:latin typeface="Calibri"/>
              <a:ea typeface="Calibri"/>
              <a:cs typeface="Calibri"/>
              <a:sym typeface="Calibri"/>
            </a:endParaRPr>
          </a:p>
        </p:txBody>
      </p:sp>
      <p:sp>
        <p:nvSpPr>
          <p:cNvPr id="86" name="Google Shape;86;g29c47961e7c_0_17"/>
          <p:cNvSpPr txBox="1"/>
          <p:nvPr/>
        </p:nvSpPr>
        <p:spPr>
          <a:xfrm>
            <a:off x="2601300" y="591175"/>
            <a:ext cx="9508800" cy="9927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1200"/>
              </a:spcBef>
              <a:spcAft>
                <a:spcPts val="1200"/>
              </a:spcAft>
              <a:buNone/>
            </a:pPr>
            <a:r>
              <a:rPr b="1" lang="pt-BR" sz="2100">
                <a:solidFill>
                  <a:srgbClr val="2E2D6F"/>
                </a:solidFill>
              </a:rPr>
              <a:t>SIMULAÇÃO REALÍSTICA COMO ESTRATÉGIA DE CAPACITAÇÃO EM UNIDADES DE TERAPIA INTENSIVA:  UMA REVISÃO INTEGRATIVA</a:t>
            </a:r>
            <a:endParaRPr b="1" sz="2100">
              <a:solidFill>
                <a:srgbClr val="2E2D6F"/>
              </a:solidFill>
            </a:endParaRPr>
          </a:p>
        </p:txBody>
      </p:sp>
      <p:sp>
        <p:nvSpPr>
          <p:cNvPr id="87" name="Google Shape;87;g29c47961e7c_0_17"/>
          <p:cNvSpPr txBox="1"/>
          <p:nvPr/>
        </p:nvSpPr>
        <p:spPr>
          <a:xfrm>
            <a:off x="5508150" y="1581850"/>
            <a:ext cx="6601800" cy="33933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1200"/>
              </a:spcBef>
              <a:spcAft>
                <a:spcPts val="0"/>
              </a:spcAft>
              <a:buNone/>
            </a:pPr>
            <a:r>
              <a:rPr b="1" lang="pt-BR" sz="1100" u="sng">
                <a:solidFill>
                  <a:schemeClr val="dk1"/>
                </a:solidFill>
              </a:rPr>
              <a:t>Letícia Ferreira de Oliveira Bernardo</a:t>
            </a:r>
            <a:r>
              <a:rPr baseline="30000" lang="pt-BR" sz="1100">
                <a:solidFill>
                  <a:schemeClr val="dk1"/>
                </a:solidFill>
              </a:rPr>
              <a:t>1  </a:t>
            </a:r>
            <a:r>
              <a:rPr lang="pt-BR" sz="1100">
                <a:solidFill>
                  <a:schemeClr val="dk1"/>
                </a:solidFill>
              </a:rPr>
              <a:t>Ana Beatriz Spindola da Silva </a:t>
            </a:r>
            <a:r>
              <a:rPr baseline="30000" i="1" lang="pt-BR" sz="1100">
                <a:solidFill>
                  <a:schemeClr val="dk1"/>
                </a:solidFill>
              </a:rPr>
              <a:t>2</a:t>
            </a:r>
            <a:r>
              <a:rPr lang="pt-BR" sz="1100">
                <a:solidFill>
                  <a:schemeClr val="dk1"/>
                </a:solidFill>
              </a:rPr>
              <a:t>Amanda Cássia Salomão </a:t>
            </a:r>
            <a:r>
              <a:rPr baseline="30000" i="1" lang="pt-BR" sz="1100">
                <a:solidFill>
                  <a:schemeClr val="dk1"/>
                </a:solidFill>
              </a:rPr>
              <a:t>3</a:t>
            </a:r>
            <a:r>
              <a:rPr lang="pt-BR" sz="1100">
                <a:solidFill>
                  <a:schemeClr val="dk1"/>
                </a:solidFill>
              </a:rPr>
              <a:t>Nathalia Martines Tunissiolli </a:t>
            </a:r>
            <a:r>
              <a:rPr baseline="30000" lang="pt-BR" sz="1100">
                <a:solidFill>
                  <a:schemeClr val="dk1"/>
                </a:solidFill>
              </a:rPr>
              <a:t>4</a:t>
            </a:r>
            <a:r>
              <a:rPr lang="pt-BR" sz="1100">
                <a:solidFill>
                  <a:schemeClr val="dk1"/>
                </a:solidFill>
              </a:rPr>
              <a:t>Viviane Nunes Tosta da Cunha </a:t>
            </a:r>
            <a:r>
              <a:rPr baseline="30000" i="1" lang="pt-BR" sz="1100">
                <a:solidFill>
                  <a:schemeClr val="dk1"/>
                </a:solidFill>
              </a:rPr>
              <a:t>5</a:t>
            </a:r>
            <a:r>
              <a:rPr lang="pt-BR" sz="1100">
                <a:solidFill>
                  <a:schemeClr val="dk1"/>
                </a:solidFill>
              </a:rPr>
              <a:t>Daniela Paro Zanzarino </a:t>
            </a:r>
            <a:r>
              <a:rPr baseline="30000" i="1" lang="pt-BR" sz="1100">
                <a:solidFill>
                  <a:schemeClr val="dk1"/>
                </a:solidFill>
              </a:rPr>
              <a:t>5</a:t>
            </a:r>
            <a:endParaRPr baseline="30000" i="1" sz="1100">
              <a:solidFill>
                <a:schemeClr val="dk1"/>
              </a:solidFill>
            </a:endParaRPr>
          </a:p>
          <a:p>
            <a:pPr indent="0" lvl="0" marL="0" rtl="0" algn="r">
              <a:lnSpc>
                <a:spcPct val="150000"/>
              </a:lnSpc>
              <a:spcBef>
                <a:spcPts val="1200"/>
              </a:spcBef>
              <a:spcAft>
                <a:spcPts val="0"/>
              </a:spcAft>
              <a:buNone/>
            </a:pPr>
            <a:r>
              <a:rPr i="1" lang="pt-BR" sz="1100">
                <a:solidFill>
                  <a:schemeClr val="dk1"/>
                </a:solidFill>
              </a:rPr>
              <a:t>¹ Hospital Regional de Bebedouro</a:t>
            </a:r>
            <a:endParaRPr i="1" sz="1100">
              <a:solidFill>
                <a:schemeClr val="dk1"/>
              </a:solidFill>
            </a:endParaRPr>
          </a:p>
          <a:p>
            <a:pPr indent="0" lvl="0" marL="0" rtl="0" algn="r">
              <a:lnSpc>
                <a:spcPct val="150000"/>
              </a:lnSpc>
              <a:spcBef>
                <a:spcPts val="1200"/>
              </a:spcBef>
              <a:spcAft>
                <a:spcPts val="0"/>
              </a:spcAft>
              <a:buNone/>
            </a:pPr>
            <a:r>
              <a:rPr baseline="30000" i="1" lang="pt-BR" sz="1100">
                <a:solidFill>
                  <a:schemeClr val="dk1"/>
                </a:solidFill>
              </a:rPr>
              <a:t>2</a:t>
            </a:r>
            <a:r>
              <a:rPr i="1" lang="pt-BR" sz="1100">
                <a:solidFill>
                  <a:schemeClr val="dk1"/>
                </a:solidFill>
              </a:rPr>
              <a:t> Hospital de Amor São Judas Tadeu</a:t>
            </a:r>
            <a:endParaRPr i="1" sz="1100">
              <a:solidFill>
                <a:schemeClr val="dk1"/>
              </a:solidFill>
            </a:endParaRPr>
          </a:p>
          <a:p>
            <a:pPr indent="0" lvl="0" marL="0" rtl="0" algn="r">
              <a:lnSpc>
                <a:spcPct val="150000"/>
              </a:lnSpc>
              <a:spcBef>
                <a:spcPts val="1200"/>
              </a:spcBef>
              <a:spcAft>
                <a:spcPts val="0"/>
              </a:spcAft>
              <a:buNone/>
            </a:pPr>
            <a:r>
              <a:rPr baseline="30000" i="1" lang="pt-BR" sz="1100">
                <a:solidFill>
                  <a:schemeClr val="dk1"/>
                </a:solidFill>
              </a:rPr>
              <a:t>3</a:t>
            </a:r>
            <a:r>
              <a:rPr i="1" lang="pt-BR" sz="1100">
                <a:solidFill>
                  <a:schemeClr val="dk1"/>
                </a:solidFill>
              </a:rPr>
              <a:t> Atenção Primária a Saúde - APS</a:t>
            </a:r>
            <a:endParaRPr i="1" sz="1100">
              <a:solidFill>
                <a:schemeClr val="dk1"/>
              </a:solidFill>
            </a:endParaRPr>
          </a:p>
          <a:p>
            <a:pPr indent="0" lvl="0" marL="0" rtl="0" algn="r">
              <a:lnSpc>
                <a:spcPct val="150000"/>
              </a:lnSpc>
              <a:spcBef>
                <a:spcPts val="1200"/>
              </a:spcBef>
              <a:spcAft>
                <a:spcPts val="0"/>
              </a:spcAft>
              <a:buNone/>
            </a:pPr>
            <a:r>
              <a:rPr baseline="30000" i="1" lang="pt-BR" sz="1100">
                <a:solidFill>
                  <a:schemeClr val="dk1"/>
                </a:solidFill>
              </a:rPr>
              <a:t>4 </a:t>
            </a:r>
            <a:r>
              <a:rPr i="1" lang="pt-BR" sz="1100">
                <a:solidFill>
                  <a:schemeClr val="dk1"/>
                </a:solidFill>
              </a:rPr>
              <a:t>Ambulatório Médico de Especialidades</a:t>
            </a:r>
            <a:endParaRPr i="1" sz="1100">
              <a:solidFill>
                <a:schemeClr val="dk1"/>
              </a:solidFill>
            </a:endParaRPr>
          </a:p>
          <a:p>
            <a:pPr indent="0" lvl="0" marL="0" rtl="0" algn="r">
              <a:lnSpc>
                <a:spcPct val="150000"/>
              </a:lnSpc>
              <a:spcBef>
                <a:spcPts val="1200"/>
              </a:spcBef>
              <a:spcAft>
                <a:spcPts val="0"/>
              </a:spcAft>
              <a:buNone/>
            </a:pPr>
            <a:r>
              <a:rPr baseline="30000" i="1" lang="pt-BR" sz="1100">
                <a:solidFill>
                  <a:schemeClr val="dk1"/>
                </a:solidFill>
              </a:rPr>
              <a:t>5 </a:t>
            </a:r>
            <a:r>
              <a:rPr i="1" lang="pt-BR" sz="1100">
                <a:solidFill>
                  <a:schemeClr val="dk1"/>
                </a:solidFill>
              </a:rPr>
              <a:t>Santa Casa de Misericórdia de Barretos</a:t>
            </a:r>
            <a:endParaRPr i="1" sz="1100">
              <a:solidFill>
                <a:schemeClr val="dk1"/>
              </a:solidFill>
            </a:endParaRPr>
          </a:p>
          <a:p>
            <a:pPr indent="0" lvl="0" marL="0" rtl="0" algn="l">
              <a:lnSpc>
                <a:spcPct val="115000"/>
              </a:lnSpc>
              <a:spcBef>
                <a:spcPts val="1200"/>
              </a:spcBef>
              <a:spcAft>
                <a:spcPts val="0"/>
              </a:spcAft>
              <a:buNone/>
            </a:pPr>
            <a:r>
              <a:t/>
            </a:r>
            <a:endParaRPr baseline="30000" sz="1100">
              <a:solidFill>
                <a:schemeClr val="dk1"/>
              </a:solidFill>
            </a:endParaRPr>
          </a:p>
          <a:p>
            <a:pPr indent="0" lvl="0" marL="0" rtl="0" algn="r">
              <a:spcBef>
                <a:spcPts val="1200"/>
              </a:spcBef>
              <a:spcAft>
                <a:spcPts val="1200"/>
              </a:spcAft>
              <a:buClr>
                <a:schemeClr val="dk1"/>
              </a:buClr>
              <a:buSzPts val="1100"/>
              <a:buFont typeface="Arial"/>
              <a:buNone/>
            </a:pPr>
            <a:r>
              <a:t/>
            </a:r>
            <a:endParaRPr baseline="30000"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1" name="Shape 91"/>
        <p:cNvGrpSpPr/>
        <p:nvPr/>
      </p:nvGrpSpPr>
      <p:grpSpPr>
        <a:xfrm>
          <a:off x="0" y="0"/>
          <a:ext cx="0" cy="0"/>
          <a:chOff x="0" y="0"/>
          <a:chExt cx="0" cy="0"/>
        </a:xfrm>
      </p:grpSpPr>
      <p:sp>
        <p:nvSpPr>
          <p:cNvPr id="92" name="Google Shape;92;g29c47961e7c_0_43"/>
          <p:cNvSpPr txBox="1"/>
          <p:nvPr/>
        </p:nvSpPr>
        <p:spPr>
          <a:xfrm>
            <a:off x="0" y="6350000"/>
            <a:ext cx="39606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200"/>
              <a:buFont typeface="Calibri"/>
              <a:buNone/>
            </a:pPr>
            <a:r>
              <a:t/>
            </a:r>
            <a:endParaRPr/>
          </a:p>
        </p:txBody>
      </p:sp>
      <p:sp>
        <p:nvSpPr>
          <p:cNvPr id="93" name="Google Shape;93;g29c47961e7c_0_43"/>
          <p:cNvSpPr txBox="1"/>
          <p:nvPr/>
        </p:nvSpPr>
        <p:spPr>
          <a:xfrm>
            <a:off x="2601300" y="591175"/>
            <a:ext cx="9508800" cy="9927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1200"/>
              </a:spcBef>
              <a:spcAft>
                <a:spcPts val="1200"/>
              </a:spcAft>
              <a:buNone/>
            </a:pPr>
            <a:r>
              <a:rPr b="1" lang="pt-BR" sz="2100">
                <a:solidFill>
                  <a:srgbClr val="2E2D6F"/>
                </a:solidFill>
              </a:rPr>
              <a:t>SIMULAÇÃO REALÍSTICA COMO ESTRATÉGIA DE CAPACITAÇÃO EM UNIDADES DE TERAPIA INTENSIVA:  UMA REVISÃO INTEGRATIVA</a:t>
            </a:r>
            <a:endParaRPr b="1" sz="2100">
              <a:solidFill>
                <a:srgbClr val="2E2D6F"/>
              </a:solidFill>
            </a:endParaRPr>
          </a:p>
        </p:txBody>
      </p:sp>
      <p:sp>
        <p:nvSpPr>
          <p:cNvPr id="94" name="Google Shape;94;g29c47961e7c_0_43"/>
          <p:cNvSpPr txBox="1"/>
          <p:nvPr/>
        </p:nvSpPr>
        <p:spPr>
          <a:xfrm>
            <a:off x="463125" y="2847650"/>
            <a:ext cx="11380800" cy="1539300"/>
          </a:xfrm>
          <a:prstGeom prst="rect">
            <a:avLst/>
          </a:prstGeom>
          <a:noFill/>
          <a:ln>
            <a:noFill/>
          </a:ln>
        </p:spPr>
        <p:txBody>
          <a:bodyPr anchorCtr="0" anchor="t" bIns="91425" lIns="91425" spcFirstLastPara="1" rIns="91425" wrap="square" tIns="91425">
            <a:spAutoFit/>
          </a:bodyPr>
          <a:lstStyle/>
          <a:p>
            <a:pPr indent="0" lvl="0" marL="0" rtl="0" algn="just">
              <a:lnSpc>
                <a:spcPct val="150000"/>
              </a:lnSpc>
              <a:spcBef>
                <a:spcPts val="1200"/>
              </a:spcBef>
              <a:spcAft>
                <a:spcPts val="1200"/>
              </a:spcAft>
              <a:buNone/>
            </a:pPr>
            <a:r>
              <a:rPr lang="pt-BR" sz="2200">
                <a:solidFill>
                  <a:schemeClr val="dk1"/>
                </a:solidFill>
                <a:latin typeface="Merriweather"/>
                <a:ea typeface="Merriweather"/>
                <a:cs typeface="Merriweather"/>
                <a:sym typeface="Merriweather"/>
              </a:rPr>
              <a:t>A simulação realística é uma estratégia educacional que permite aos profissionais de saúde vivenciarem situações clínicas de forma imersiva e segura, por meio de simulações que replicam cenários reais.</a:t>
            </a:r>
            <a:endParaRPr/>
          </a:p>
        </p:txBody>
      </p:sp>
      <p:sp>
        <p:nvSpPr>
          <p:cNvPr id="95" name="Google Shape;95;g29c47961e7c_0_43"/>
          <p:cNvSpPr txBox="1"/>
          <p:nvPr/>
        </p:nvSpPr>
        <p:spPr>
          <a:xfrm>
            <a:off x="280450" y="1793300"/>
            <a:ext cx="2946300" cy="6312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1200"/>
              </a:spcBef>
              <a:spcAft>
                <a:spcPts val="1200"/>
              </a:spcAft>
              <a:buNone/>
            </a:pPr>
            <a:r>
              <a:rPr b="1" lang="pt-BR" sz="2800">
                <a:solidFill>
                  <a:srgbClr val="2E2D6F"/>
                </a:solidFill>
                <a:latin typeface="Calibri"/>
                <a:ea typeface="Calibri"/>
                <a:cs typeface="Calibri"/>
                <a:sym typeface="Calibri"/>
              </a:rPr>
              <a:t>INTRODUÇÃO</a:t>
            </a:r>
            <a:r>
              <a:rPr b="1" lang="pt-BR" sz="2900">
                <a:solidFill>
                  <a:srgbClr val="2E2D6F"/>
                </a:solidFill>
              </a:rPr>
              <a:t> </a:t>
            </a:r>
            <a:endParaRPr b="1" sz="2900">
              <a:solidFill>
                <a:srgbClr val="2E2D6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9" name="Shape 99"/>
        <p:cNvGrpSpPr/>
        <p:nvPr/>
      </p:nvGrpSpPr>
      <p:grpSpPr>
        <a:xfrm>
          <a:off x="0" y="0"/>
          <a:ext cx="0" cy="0"/>
          <a:chOff x="0" y="0"/>
          <a:chExt cx="0" cy="0"/>
        </a:xfrm>
      </p:grpSpPr>
      <p:sp>
        <p:nvSpPr>
          <p:cNvPr id="100" name="Google Shape;100;g29c47961e7c_0_60"/>
          <p:cNvSpPr txBox="1"/>
          <p:nvPr/>
        </p:nvSpPr>
        <p:spPr>
          <a:xfrm>
            <a:off x="0" y="6350000"/>
            <a:ext cx="39606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200"/>
              <a:buFont typeface="Calibri"/>
              <a:buNone/>
            </a:pPr>
            <a:r>
              <a:t/>
            </a:r>
            <a:endParaRPr/>
          </a:p>
        </p:txBody>
      </p:sp>
      <p:sp>
        <p:nvSpPr>
          <p:cNvPr id="101" name="Google Shape;101;g29c47961e7c_0_60"/>
          <p:cNvSpPr txBox="1"/>
          <p:nvPr/>
        </p:nvSpPr>
        <p:spPr>
          <a:xfrm>
            <a:off x="2601300" y="591175"/>
            <a:ext cx="9508800" cy="9927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1200"/>
              </a:spcBef>
              <a:spcAft>
                <a:spcPts val="1200"/>
              </a:spcAft>
              <a:buNone/>
            </a:pPr>
            <a:r>
              <a:rPr b="1" lang="pt-BR" sz="2100">
                <a:solidFill>
                  <a:srgbClr val="2E2D6F"/>
                </a:solidFill>
              </a:rPr>
              <a:t>SIMULAÇÃO REALÍSTICA COMO ESTRATÉGIA DE CAPACITAÇÃO EM UNIDADES DE TERAPIA INTENSIVA:  UMA REVISÃO INTEGRATIVA</a:t>
            </a:r>
            <a:endParaRPr b="1" sz="2100">
              <a:solidFill>
                <a:srgbClr val="2E2D6F"/>
              </a:solidFill>
            </a:endParaRPr>
          </a:p>
        </p:txBody>
      </p:sp>
      <p:sp>
        <p:nvSpPr>
          <p:cNvPr id="102" name="Google Shape;102;g29c47961e7c_0_60"/>
          <p:cNvSpPr txBox="1"/>
          <p:nvPr/>
        </p:nvSpPr>
        <p:spPr>
          <a:xfrm>
            <a:off x="522250" y="2522475"/>
            <a:ext cx="11380800" cy="38172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1200"/>
              </a:spcBef>
              <a:spcAft>
                <a:spcPts val="0"/>
              </a:spcAft>
              <a:buNone/>
            </a:pPr>
            <a:r>
              <a:rPr b="1" lang="pt-BR" sz="2000">
                <a:solidFill>
                  <a:schemeClr val="dk1"/>
                </a:solidFill>
                <a:latin typeface="Merriweather"/>
                <a:ea typeface="Merriweather"/>
                <a:cs typeface="Merriweather"/>
                <a:sym typeface="Merriweather"/>
              </a:rPr>
              <a:t> </a:t>
            </a:r>
            <a:r>
              <a:rPr lang="pt-BR" sz="2000">
                <a:solidFill>
                  <a:schemeClr val="dk1"/>
                </a:solidFill>
                <a:latin typeface="Merriweather"/>
                <a:ea typeface="Merriweather"/>
                <a:cs typeface="Merriweather"/>
                <a:sym typeface="Merriweather"/>
              </a:rPr>
              <a:t>A simulação realística desempenha um papel fundamental na capacitação dos profissionais de saúde que cuidam de pacientes hospitalizados em Unidades de Terapia Intensiva (UTIs). Essas simulações são projetadas para fornecer aos profissionais de saúde um ambiente seguro e controlado no qual eles possam praticar habilidades clínicas, tomar decisões críticas e desenvolver competências específicas para o cuidado intensivo.</a:t>
            </a:r>
            <a:endParaRPr sz="2000">
              <a:solidFill>
                <a:schemeClr val="dk1"/>
              </a:solidFill>
              <a:latin typeface="Merriweather"/>
              <a:ea typeface="Merriweather"/>
              <a:cs typeface="Merriweather"/>
              <a:sym typeface="Merriweather"/>
            </a:endParaRPr>
          </a:p>
          <a:p>
            <a:pPr indent="0" lvl="0" marL="0" rtl="0" algn="l">
              <a:lnSpc>
                <a:spcPct val="115000"/>
              </a:lnSpc>
              <a:spcBef>
                <a:spcPts val="1200"/>
              </a:spcBef>
              <a:spcAft>
                <a:spcPts val="0"/>
              </a:spcAft>
              <a:buNone/>
            </a:pPr>
            <a:r>
              <a:t/>
            </a:r>
            <a:endParaRPr sz="2000">
              <a:solidFill>
                <a:schemeClr val="dk1"/>
              </a:solidFill>
              <a:latin typeface="Merriweather"/>
              <a:ea typeface="Merriweather"/>
              <a:cs typeface="Merriweather"/>
              <a:sym typeface="Merriweather"/>
            </a:endParaRPr>
          </a:p>
          <a:p>
            <a:pPr indent="0" lvl="0" marL="0" rtl="0" algn="just">
              <a:lnSpc>
                <a:spcPct val="115000"/>
              </a:lnSpc>
              <a:spcBef>
                <a:spcPts val="1200"/>
              </a:spcBef>
              <a:spcAft>
                <a:spcPts val="0"/>
              </a:spcAft>
              <a:buNone/>
            </a:pPr>
            <a:r>
              <a:t/>
            </a:r>
            <a:endParaRPr sz="2000">
              <a:solidFill>
                <a:schemeClr val="dk1"/>
              </a:solidFill>
              <a:latin typeface="Merriweather"/>
              <a:ea typeface="Merriweather"/>
              <a:cs typeface="Merriweather"/>
              <a:sym typeface="Merriweather"/>
            </a:endParaRPr>
          </a:p>
          <a:p>
            <a:pPr indent="0" lvl="0" marL="0" rtl="0" algn="just">
              <a:lnSpc>
                <a:spcPct val="150000"/>
              </a:lnSpc>
              <a:spcBef>
                <a:spcPts val="1200"/>
              </a:spcBef>
              <a:spcAft>
                <a:spcPts val="1200"/>
              </a:spcAft>
              <a:buNone/>
            </a:pPr>
            <a:r>
              <a:t/>
            </a:r>
            <a:endParaRPr sz="2200">
              <a:solidFill>
                <a:schemeClr val="dk1"/>
              </a:solidFill>
              <a:latin typeface="Merriweather"/>
              <a:ea typeface="Merriweather"/>
              <a:cs typeface="Merriweather"/>
              <a:sym typeface="Merriweather"/>
            </a:endParaRPr>
          </a:p>
        </p:txBody>
      </p:sp>
      <p:sp>
        <p:nvSpPr>
          <p:cNvPr id="103" name="Google Shape;103;g29c47961e7c_0_60"/>
          <p:cNvSpPr txBox="1"/>
          <p:nvPr/>
        </p:nvSpPr>
        <p:spPr>
          <a:xfrm>
            <a:off x="280450" y="1793300"/>
            <a:ext cx="2946300" cy="6312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1200"/>
              </a:spcBef>
              <a:spcAft>
                <a:spcPts val="1200"/>
              </a:spcAft>
              <a:buNone/>
            </a:pPr>
            <a:r>
              <a:rPr b="1" lang="pt-BR" sz="2800">
                <a:solidFill>
                  <a:srgbClr val="2E2D6F"/>
                </a:solidFill>
                <a:latin typeface="Calibri"/>
                <a:ea typeface="Calibri"/>
                <a:cs typeface="Calibri"/>
                <a:sym typeface="Calibri"/>
              </a:rPr>
              <a:t>INTRODUÇÃO</a:t>
            </a:r>
            <a:r>
              <a:rPr b="1" lang="pt-BR" sz="2900">
                <a:solidFill>
                  <a:srgbClr val="2E2D6F"/>
                </a:solidFill>
              </a:rPr>
              <a:t> </a:t>
            </a:r>
            <a:endParaRPr b="1" sz="2900">
              <a:solidFill>
                <a:srgbClr val="2E2D6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7" name="Shape 107"/>
        <p:cNvGrpSpPr/>
        <p:nvPr/>
      </p:nvGrpSpPr>
      <p:grpSpPr>
        <a:xfrm>
          <a:off x="0" y="0"/>
          <a:ext cx="0" cy="0"/>
          <a:chOff x="0" y="0"/>
          <a:chExt cx="0" cy="0"/>
        </a:xfrm>
      </p:grpSpPr>
      <p:sp>
        <p:nvSpPr>
          <p:cNvPr id="108" name="Google Shape;108;g29c47961e7c_0_53"/>
          <p:cNvSpPr txBox="1"/>
          <p:nvPr/>
        </p:nvSpPr>
        <p:spPr>
          <a:xfrm>
            <a:off x="0" y="6350000"/>
            <a:ext cx="39606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200"/>
              <a:buFont typeface="Calibri"/>
              <a:buNone/>
            </a:pPr>
            <a:r>
              <a:t/>
            </a:r>
            <a:endParaRPr/>
          </a:p>
        </p:txBody>
      </p:sp>
      <p:sp>
        <p:nvSpPr>
          <p:cNvPr id="109" name="Google Shape;109;g29c47961e7c_0_53"/>
          <p:cNvSpPr txBox="1"/>
          <p:nvPr/>
        </p:nvSpPr>
        <p:spPr>
          <a:xfrm>
            <a:off x="2601300" y="591175"/>
            <a:ext cx="9508800" cy="9927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1200"/>
              </a:spcBef>
              <a:spcAft>
                <a:spcPts val="1200"/>
              </a:spcAft>
              <a:buNone/>
            </a:pPr>
            <a:r>
              <a:rPr b="1" lang="pt-BR" sz="2100">
                <a:solidFill>
                  <a:srgbClr val="2E2D6F"/>
                </a:solidFill>
              </a:rPr>
              <a:t>SIMULAÇÃO REALÍSTICA COMO ESTRATÉGIA DE CAPACITAÇÃO EM UNIDADES DE TERAPIA INTENSIVA:  UMA REVISÃO INTEGRATIVA</a:t>
            </a:r>
            <a:endParaRPr b="1" sz="2100">
              <a:solidFill>
                <a:srgbClr val="2E2D6F"/>
              </a:solidFill>
            </a:endParaRPr>
          </a:p>
        </p:txBody>
      </p:sp>
      <p:sp>
        <p:nvSpPr>
          <p:cNvPr id="110" name="Google Shape;110;g29c47961e7c_0_53"/>
          <p:cNvSpPr txBox="1"/>
          <p:nvPr/>
        </p:nvSpPr>
        <p:spPr>
          <a:xfrm>
            <a:off x="374425" y="2571750"/>
            <a:ext cx="6178200" cy="30108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1200"/>
              </a:spcBef>
              <a:spcAft>
                <a:spcPts val="1200"/>
              </a:spcAft>
              <a:buNone/>
            </a:pPr>
            <a:r>
              <a:rPr lang="pt-BR" sz="1800">
                <a:solidFill>
                  <a:schemeClr val="dk1"/>
                </a:solidFill>
                <a:latin typeface="Merriweather"/>
                <a:ea typeface="Merriweather"/>
                <a:cs typeface="Merriweather"/>
                <a:sym typeface="Merriweather"/>
              </a:rPr>
              <a:t>A simulação realística pode abranger uma variedade de cenários, desde situações de emergência até casos clínicos complexos. Ela pode ser realizada usando manequins de alta fidelidade, que podem reproduzir com precisão sinais vitais, anatomia e até mesmo responder a intervenções médicas. Esses manequins podem simular condições como parada cardíaca, dificuldades respiratórias, arritmias cardíacas, entre outros.</a:t>
            </a:r>
            <a:endParaRPr sz="2000">
              <a:solidFill>
                <a:schemeClr val="dk1"/>
              </a:solidFill>
              <a:latin typeface="Merriweather"/>
              <a:ea typeface="Merriweather"/>
              <a:cs typeface="Merriweather"/>
              <a:sym typeface="Merriweather"/>
            </a:endParaRPr>
          </a:p>
        </p:txBody>
      </p:sp>
      <p:sp>
        <p:nvSpPr>
          <p:cNvPr id="111" name="Google Shape;111;g29c47961e7c_0_53"/>
          <p:cNvSpPr txBox="1"/>
          <p:nvPr/>
        </p:nvSpPr>
        <p:spPr>
          <a:xfrm>
            <a:off x="280450" y="1793300"/>
            <a:ext cx="2946300" cy="6312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1200"/>
              </a:spcBef>
              <a:spcAft>
                <a:spcPts val="1200"/>
              </a:spcAft>
              <a:buNone/>
            </a:pPr>
            <a:r>
              <a:rPr b="1" lang="pt-BR" sz="2800">
                <a:solidFill>
                  <a:srgbClr val="2E2D6F"/>
                </a:solidFill>
                <a:latin typeface="Calibri"/>
                <a:ea typeface="Calibri"/>
                <a:cs typeface="Calibri"/>
                <a:sym typeface="Calibri"/>
              </a:rPr>
              <a:t>INTRODUÇÃO</a:t>
            </a:r>
            <a:r>
              <a:rPr b="1" lang="pt-BR" sz="2900">
                <a:solidFill>
                  <a:srgbClr val="2E2D6F"/>
                </a:solidFill>
              </a:rPr>
              <a:t> </a:t>
            </a:r>
            <a:endParaRPr b="1" sz="2900">
              <a:solidFill>
                <a:srgbClr val="2E2D6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5" name="Shape 115"/>
        <p:cNvGrpSpPr/>
        <p:nvPr/>
      </p:nvGrpSpPr>
      <p:grpSpPr>
        <a:xfrm>
          <a:off x="0" y="0"/>
          <a:ext cx="0" cy="0"/>
          <a:chOff x="0" y="0"/>
          <a:chExt cx="0" cy="0"/>
        </a:xfrm>
      </p:grpSpPr>
      <p:sp>
        <p:nvSpPr>
          <p:cNvPr id="116" name="Google Shape;116;g29c47961e7c_0_5"/>
          <p:cNvSpPr txBox="1"/>
          <p:nvPr/>
        </p:nvSpPr>
        <p:spPr>
          <a:xfrm>
            <a:off x="0" y="6350000"/>
            <a:ext cx="39606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200"/>
              <a:buFont typeface="Calibri"/>
              <a:buNone/>
            </a:pPr>
            <a:r>
              <a:rPr b="0" i="0" lang="pt-BR" sz="1200" u="none" cap="none" strike="noStrike">
                <a:solidFill>
                  <a:schemeClr val="dk1"/>
                </a:solidFill>
                <a:latin typeface="Calibri"/>
                <a:ea typeface="Calibri"/>
                <a:cs typeface="Calibri"/>
                <a:sym typeface="Calibri"/>
              </a:rPr>
              <a:t>Fonte: inserir a fonte neste local caso houver imagens, gráficos, tabelas e etc.</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0" name="Shape 120"/>
        <p:cNvGrpSpPr/>
        <p:nvPr/>
      </p:nvGrpSpPr>
      <p:grpSpPr>
        <a:xfrm>
          <a:off x="0" y="0"/>
          <a:ext cx="0" cy="0"/>
          <a:chOff x="0" y="0"/>
          <a:chExt cx="0" cy="0"/>
        </a:xfrm>
      </p:grpSpPr>
      <p:sp>
        <p:nvSpPr>
          <p:cNvPr id="121" name="Google Shape;121;g29c47961e7c_0_9"/>
          <p:cNvSpPr txBox="1"/>
          <p:nvPr/>
        </p:nvSpPr>
        <p:spPr>
          <a:xfrm>
            <a:off x="0" y="6350000"/>
            <a:ext cx="39606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200"/>
              <a:buFont typeface="Calibri"/>
              <a:buNone/>
            </a:pPr>
            <a:r>
              <a:rPr b="0" i="0" lang="pt-BR" sz="1200" u="none" cap="none" strike="noStrike">
                <a:solidFill>
                  <a:schemeClr val="dk1"/>
                </a:solidFill>
                <a:latin typeface="Calibri"/>
                <a:ea typeface="Calibri"/>
                <a:cs typeface="Calibri"/>
                <a:sym typeface="Calibri"/>
              </a:rPr>
              <a:t>Fonte: inserir a fonte neste local caso houver imagens, gráficos, tabelas e etc.</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5" name="Shape 125"/>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2018-05-28T18:23:00Z</dcterms:created>
  <dc:creator>U06374</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182B49B9B3404A6C937CC95ADDFF1711</vt:lpwstr>
  </property>
  <property fmtid="{D5CDD505-2E9C-101B-9397-08002B2CF9AE}" pid="3" name="KSOProductBuildVer">
    <vt:lpwstr>1046-11.2.0.10323</vt:lpwstr>
  </property>
</Properties>
</file>